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62" r:id="rId7"/>
    <p:sldId id="263" r:id="rId8"/>
    <p:sldId id="265" r:id="rId9"/>
    <p:sldId id="266"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4" d="100"/>
          <a:sy n="74" d="100"/>
        </p:scale>
        <p:origin x="37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F239A9A-B4B0-4B32-B8CD-2E25E95134C4}" type="datetimeFigureOut">
              <a:rPr lang="en-US" dirty="0"/>
              <a:t>3/21/2023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25518A9-B687-4302-9395-2322403C6656}" type="datetimeFigureOut">
              <a:rPr lang="en-US" dirty="0"/>
              <a:t>3/21/2023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99A684-0CB7-41E9-A4DF-5D1C2CA5BF6F}" type="datetimeFigureOut">
              <a:rPr lang="en-US" dirty="0"/>
              <a:t>3/21/2023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DD7C35-9E19-4518-A4B2-3B09CD8CC756}" type="datetimeFigureOut">
              <a:rPr lang="en-US" dirty="0"/>
              <a:t>3/21/2023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196DA8-8897-4DDF-BFB6-5D83863C837A}" type="datetimeFigureOut">
              <a:rPr lang="en-US" dirty="0"/>
              <a:t>3/21/2023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CBBA708-C5F0-412D-90E2-1919F0D196AE}" type="datetimeFigureOut">
              <a:rPr lang="en-US" dirty="0"/>
              <a:t>3/21/2023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9C8F8FA-EF43-4642-9368-3F4E33039BD9}" type="datetimeFigureOut">
              <a:rPr lang="en-US" dirty="0"/>
              <a:t>3/21/2023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61E721-B01C-4D5D-A3CA-2E5518383F10}" type="datetimeFigureOut">
              <a:rPr lang="en-US" dirty="0"/>
              <a:t>3/21/2023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513FEF9-69D0-4F8C-A336-59491FBEDC47}" type="datetimeFigureOut">
              <a:rPr lang="en-US" dirty="0"/>
              <a:t>3/21/2023</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1E21DC-8981-44E6-BC8C-2BA8F673FFBB}" type="datetimeFigureOut">
              <a:rPr lang="en-US" dirty="0"/>
              <a:t>3/21/2023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B9C5D3-0140-4E75-8D7F-C0623D06DFD7}" type="datetimeFigureOut">
              <a:rPr lang="en-US" dirty="0"/>
              <a:t>3/21/2023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A5666F9-5B40-48E0-8DFD-99EF944CDD22}" type="datetimeFigureOut">
              <a:rPr lang="en-US" dirty="0"/>
              <a:t>3/21/2023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A698D6B-2C72-4E21-9893-A649C6E2A47D}" type="datetimeFigureOut">
              <a:rPr lang="en-US" dirty="0"/>
              <a:t>3/21/2023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6811C9-A66C-49F0-970E-F7B68D9109A0}" type="datetimeFigureOut">
              <a:rPr lang="en-US" dirty="0"/>
              <a:t>3/21/2023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6C01AE78-96A2-4A23-B183-3B6DB4374FE7}" type="datetimeFigureOut">
              <a:rPr lang="en-US" dirty="0"/>
              <a:t>3/21/2023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AE0757-B101-4811-9189-10EB2F458E2D}" type="datetimeFigureOut">
              <a:rPr lang="en-US" dirty="0"/>
              <a:t>3/21/2023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BDC078-589F-40E3-816C-EE21D62B5BBA}" type="datetimeFigureOut">
              <a:rPr lang="en-US" dirty="0"/>
              <a:t>3/21/2023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7004436-CA73-4D53-89B4-2A5C7347BF2F}" type="datetimeFigureOut">
              <a:rPr lang="en-US" dirty="0"/>
              <a:t>3/21/2023</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effectLst>
            <a:outerShdw blurRad="228600" algn="ctr" rotWithShape="0">
              <a:prstClr val="black">
                <a:alpha val="53000"/>
              </a:prst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outerShdw blurRad="228600" algn="ctr" rotWithShape="0">
              <a:prstClr val="black">
                <a:alpha val="53000"/>
              </a:prst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effectLst>
            <a:outerShdw blurRad="228600" algn="ctr" rotWithShape="0">
              <a:prstClr val="black">
                <a:alpha val="53000"/>
              </a:prst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effectLst>
            <a:outerShdw blurRad="228600" algn="ctr" rotWithShape="0">
              <a:prstClr val="black">
                <a:alpha val="53000"/>
              </a:prst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effectLst>
            <a:outerShdw blurRad="228600" algn="ctr" rotWithShape="0">
              <a:prstClr val="black">
                <a:alpha val="53000"/>
              </a:prst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B7280-E9F3-6831-B849-5CD3A56A7649}"/>
              </a:ext>
            </a:extLst>
          </p:cNvPr>
          <p:cNvSpPr>
            <a:spLocks noGrp="1"/>
          </p:cNvSpPr>
          <p:nvPr>
            <p:ph type="ctrTitle"/>
          </p:nvPr>
        </p:nvSpPr>
        <p:spPr>
          <a:xfrm>
            <a:off x="445190" y="2742465"/>
            <a:ext cx="6234284" cy="1373070"/>
          </a:xfrm>
        </p:spPr>
        <p:txBody>
          <a:bodyPr/>
          <a:lstStyle/>
          <a:p>
            <a:r>
              <a:rPr lang="en-US" dirty="0"/>
              <a:t>Second Choice     </a:t>
            </a:r>
            <a:endParaRPr lang="en-IN" dirty="0"/>
          </a:p>
        </p:txBody>
      </p:sp>
    </p:spTree>
    <p:extLst>
      <p:ext uri="{BB962C8B-B14F-4D97-AF65-F5344CB8AC3E}">
        <p14:creationId xmlns:p14="http://schemas.microsoft.com/office/powerpoint/2010/main" val="1878466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C5715-9AD8-B12F-68F2-7C8AF16C9D46}"/>
              </a:ext>
            </a:extLst>
          </p:cNvPr>
          <p:cNvSpPr>
            <a:spLocks noGrp="1"/>
          </p:cNvSpPr>
          <p:nvPr>
            <p:ph type="title"/>
          </p:nvPr>
        </p:nvSpPr>
        <p:spPr>
          <a:xfrm>
            <a:off x="192641" y="727102"/>
            <a:ext cx="9804799" cy="1080938"/>
          </a:xfrm>
        </p:spPr>
        <p:txBody>
          <a:bodyPr>
            <a:normAutofit fontScale="90000"/>
          </a:bodyPr>
          <a:lstStyle/>
          <a:p>
            <a:r>
              <a:rPr lang="en-US" dirty="0"/>
              <a:t>Title    :</a:t>
            </a:r>
            <a:r>
              <a:rPr lang="en-US" dirty="0" err="1"/>
              <a:t>KisanYog</a:t>
            </a:r>
            <a:br>
              <a:rPr lang="en-US" dirty="0"/>
            </a:br>
            <a:r>
              <a:rPr lang="en-US" dirty="0"/>
              <a:t>Team   :Second Choice</a:t>
            </a:r>
            <a:br>
              <a:rPr lang="en-US" dirty="0"/>
            </a:br>
            <a:r>
              <a:rPr lang="en-US" dirty="0" err="1"/>
              <a:t>College:Vignan’s</a:t>
            </a:r>
            <a:r>
              <a:rPr lang="en-US" dirty="0"/>
              <a:t> Institute Of Information Technology</a:t>
            </a:r>
            <a:endParaRPr lang="en-IN" dirty="0"/>
          </a:p>
        </p:txBody>
      </p:sp>
      <p:graphicFrame>
        <p:nvGraphicFramePr>
          <p:cNvPr id="4" name="Table 4">
            <a:extLst>
              <a:ext uri="{FF2B5EF4-FFF2-40B4-BE49-F238E27FC236}">
                <a16:creationId xmlns:a16="http://schemas.microsoft.com/office/drawing/2014/main" id="{EA3BB94D-474F-F0BA-FCF7-6E76F9A1F8D1}"/>
              </a:ext>
            </a:extLst>
          </p:cNvPr>
          <p:cNvGraphicFramePr>
            <a:graphicFrameLocks noGrp="1"/>
          </p:cNvGraphicFramePr>
          <p:nvPr>
            <p:ph idx="1"/>
            <p:extLst>
              <p:ext uri="{D42A27DB-BD31-4B8C-83A1-F6EECF244321}">
                <p14:modId xmlns:p14="http://schemas.microsoft.com/office/powerpoint/2010/main" val="1508631969"/>
              </p:ext>
            </p:extLst>
          </p:nvPr>
        </p:nvGraphicFramePr>
        <p:xfrm>
          <a:off x="977129" y="2998650"/>
          <a:ext cx="10178550" cy="2251650"/>
        </p:xfrm>
        <a:graphic>
          <a:graphicData uri="http://schemas.openxmlformats.org/drawingml/2006/table">
            <a:tbl>
              <a:tblPr firstRow="1" bandRow="1">
                <a:tableStyleId>{5C22544A-7EE6-4342-B048-85BDC9FD1C3A}</a:tableStyleId>
              </a:tblPr>
              <a:tblGrid>
                <a:gridCol w="938757">
                  <a:extLst>
                    <a:ext uri="{9D8B030D-6E8A-4147-A177-3AD203B41FA5}">
                      <a16:colId xmlns:a16="http://schemas.microsoft.com/office/drawing/2014/main" val="4228882954"/>
                    </a:ext>
                  </a:extLst>
                </a:gridCol>
                <a:gridCol w="2290354">
                  <a:extLst>
                    <a:ext uri="{9D8B030D-6E8A-4147-A177-3AD203B41FA5}">
                      <a16:colId xmlns:a16="http://schemas.microsoft.com/office/drawing/2014/main" val="1382179483"/>
                    </a:ext>
                  </a:extLst>
                </a:gridCol>
                <a:gridCol w="1715589">
                  <a:extLst>
                    <a:ext uri="{9D8B030D-6E8A-4147-A177-3AD203B41FA5}">
                      <a16:colId xmlns:a16="http://schemas.microsoft.com/office/drawing/2014/main" val="4037705641"/>
                    </a:ext>
                  </a:extLst>
                </a:gridCol>
                <a:gridCol w="1506582">
                  <a:extLst>
                    <a:ext uri="{9D8B030D-6E8A-4147-A177-3AD203B41FA5}">
                      <a16:colId xmlns:a16="http://schemas.microsoft.com/office/drawing/2014/main" val="1479713863"/>
                    </a:ext>
                  </a:extLst>
                </a:gridCol>
                <a:gridCol w="3727268">
                  <a:extLst>
                    <a:ext uri="{9D8B030D-6E8A-4147-A177-3AD203B41FA5}">
                      <a16:colId xmlns:a16="http://schemas.microsoft.com/office/drawing/2014/main" val="3289853659"/>
                    </a:ext>
                  </a:extLst>
                </a:gridCol>
              </a:tblGrid>
              <a:tr h="485745">
                <a:tc>
                  <a:txBody>
                    <a:bodyPr/>
                    <a:lstStyle/>
                    <a:p>
                      <a:r>
                        <a:rPr lang="en-US" dirty="0"/>
                        <a:t>        S.NO</a:t>
                      </a:r>
                      <a:endParaRPr lang="en-IN" dirty="0"/>
                    </a:p>
                  </a:txBody>
                  <a:tcPr/>
                </a:tc>
                <a:tc>
                  <a:txBody>
                    <a:bodyPr/>
                    <a:lstStyle/>
                    <a:p>
                      <a:r>
                        <a:rPr lang="en-US" dirty="0"/>
                        <a:t>Name</a:t>
                      </a:r>
                      <a:endParaRPr lang="en-IN" dirty="0"/>
                    </a:p>
                  </a:txBody>
                  <a:tcPr/>
                </a:tc>
                <a:tc>
                  <a:txBody>
                    <a:bodyPr/>
                    <a:lstStyle/>
                    <a:p>
                      <a:r>
                        <a:rPr lang="en-US" dirty="0"/>
                        <a:t>Year of study</a:t>
                      </a:r>
                      <a:endParaRPr lang="en-IN" dirty="0"/>
                    </a:p>
                  </a:txBody>
                  <a:tcPr/>
                </a:tc>
                <a:tc>
                  <a:txBody>
                    <a:bodyPr/>
                    <a:lstStyle/>
                    <a:p>
                      <a:r>
                        <a:rPr lang="en-US" dirty="0"/>
                        <a:t>Course</a:t>
                      </a:r>
                      <a:endParaRPr lang="en-IN" dirty="0"/>
                    </a:p>
                  </a:txBody>
                  <a:tcPr/>
                </a:tc>
                <a:tc>
                  <a:txBody>
                    <a:bodyPr/>
                    <a:lstStyle/>
                    <a:p>
                      <a:r>
                        <a:rPr lang="en-US" dirty="0"/>
                        <a:t>Role</a:t>
                      </a:r>
                      <a:endParaRPr lang="en-IN" dirty="0"/>
                    </a:p>
                  </a:txBody>
                  <a:tcPr/>
                </a:tc>
                <a:extLst>
                  <a:ext uri="{0D108BD9-81ED-4DB2-BD59-A6C34878D82A}">
                    <a16:rowId xmlns:a16="http://schemas.microsoft.com/office/drawing/2014/main" val="3699612913"/>
                  </a:ext>
                </a:extLst>
              </a:tr>
              <a:tr h="606407">
                <a:tc>
                  <a:txBody>
                    <a:bodyPr/>
                    <a:lstStyle/>
                    <a:p>
                      <a:r>
                        <a:rPr lang="en-IN"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G.Yogendra</a:t>
                      </a:r>
                      <a:endParaRPr lang="en-IN" dirty="0"/>
                    </a:p>
                    <a:p>
                      <a:endParaRPr lang="en-IN" dirty="0"/>
                    </a:p>
                  </a:txBody>
                  <a:tcPr/>
                </a:tc>
                <a:tc>
                  <a:txBody>
                    <a:bodyPr/>
                    <a:lstStyle/>
                    <a:p>
                      <a:r>
                        <a:rPr lang="en-IN" dirty="0"/>
                        <a:t>3</a:t>
                      </a:r>
                    </a:p>
                  </a:txBody>
                  <a:tcPr/>
                </a:tc>
                <a:tc>
                  <a:txBody>
                    <a:bodyPr/>
                    <a:lstStyle/>
                    <a:p>
                      <a:r>
                        <a:rPr lang="en-IN" dirty="0"/>
                        <a:t>CSE</a:t>
                      </a:r>
                    </a:p>
                  </a:txBody>
                  <a:tcPr/>
                </a:tc>
                <a:tc>
                  <a:txBody>
                    <a:bodyPr/>
                    <a:lstStyle/>
                    <a:p>
                      <a:r>
                        <a:rPr lang="en-IN" dirty="0"/>
                        <a:t>Frontend (Team lead)</a:t>
                      </a:r>
                    </a:p>
                  </a:txBody>
                  <a:tcPr/>
                </a:tc>
                <a:extLst>
                  <a:ext uri="{0D108BD9-81ED-4DB2-BD59-A6C34878D82A}">
                    <a16:rowId xmlns:a16="http://schemas.microsoft.com/office/drawing/2014/main" val="2482189111"/>
                  </a:ext>
                </a:extLst>
              </a:tr>
              <a:tr h="485745">
                <a:tc>
                  <a:txBody>
                    <a:bodyPr/>
                    <a:lstStyle/>
                    <a:p>
                      <a:r>
                        <a:rPr lang="en-US" dirty="0"/>
                        <a:t>2</a:t>
                      </a:r>
                      <a:endParaRPr lang="en-IN" dirty="0"/>
                    </a:p>
                  </a:txBody>
                  <a:tcPr/>
                </a:tc>
                <a:tc>
                  <a:txBody>
                    <a:bodyPr/>
                    <a:lstStyle/>
                    <a:p>
                      <a:r>
                        <a:rPr lang="en-IN" dirty="0"/>
                        <a:t>Akash Bhandari</a:t>
                      </a:r>
                    </a:p>
                  </a:txBody>
                  <a:tcPr/>
                </a:tc>
                <a:tc>
                  <a:txBody>
                    <a:bodyPr/>
                    <a:lstStyle/>
                    <a:p>
                      <a:r>
                        <a:rPr lang="en-US" dirty="0"/>
                        <a:t>3</a:t>
                      </a:r>
                      <a:endParaRPr lang="en-IN" dirty="0"/>
                    </a:p>
                  </a:txBody>
                  <a:tcPr/>
                </a:tc>
                <a:tc>
                  <a:txBody>
                    <a:bodyPr/>
                    <a:lstStyle/>
                    <a:p>
                      <a:r>
                        <a:rPr lang="en-US" dirty="0"/>
                        <a:t>CSE</a:t>
                      </a:r>
                      <a:endParaRPr lang="en-IN" dirty="0"/>
                    </a:p>
                  </a:txBody>
                  <a:tcPr/>
                </a:tc>
                <a:tc>
                  <a:txBody>
                    <a:bodyPr/>
                    <a:lstStyle/>
                    <a:p>
                      <a:r>
                        <a:rPr lang="en-US" dirty="0"/>
                        <a:t>Backend</a:t>
                      </a:r>
                      <a:endParaRPr lang="en-IN" dirty="0"/>
                    </a:p>
                  </a:txBody>
                  <a:tcPr/>
                </a:tc>
                <a:extLst>
                  <a:ext uri="{0D108BD9-81ED-4DB2-BD59-A6C34878D82A}">
                    <a16:rowId xmlns:a16="http://schemas.microsoft.com/office/drawing/2014/main" val="582144148"/>
                  </a:ext>
                </a:extLst>
              </a:tr>
              <a:tr h="485745">
                <a:tc>
                  <a:txBody>
                    <a:bodyPr/>
                    <a:lstStyle/>
                    <a:p>
                      <a:r>
                        <a:rPr lang="en-IN" dirty="0"/>
                        <a:t>3</a:t>
                      </a:r>
                    </a:p>
                  </a:txBody>
                  <a:tcPr/>
                </a:tc>
                <a:tc>
                  <a:txBody>
                    <a:bodyPr/>
                    <a:lstStyle/>
                    <a:p>
                      <a:r>
                        <a:rPr lang="en-IN" dirty="0" err="1"/>
                        <a:t>Charith</a:t>
                      </a:r>
                      <a:endParaRPr lang="en-IN" dirty="0"/>
                    </a:p>
                  </a:txBody>
                  <a:tcPr/>
                </a:tc>
                <a:tc>
                  <a:txBody>
                    <a:bodyPr/>
                    <a:lstStyle/>
                    <a:p>
                      <a:r>
                        <a:rPr lang="en-IN" dirty="0"/>
                        <a:t>3</a:t>
                      </a:r>
                    </a:p>
                  </a:txBody>
                  <a:tcPr/>
                </a:tc>
                <a:tc>
                  <a:txBody>
                    <a:bodyPr/>
                    <a:lstStyle/>
                    <a:p>
                      <a:r>
                        <a:rPr lang="en-IN" dirty="0"/>
                        <a:t>CSE</a:t>
                      </a:r>
                    </a:p>
                  </a:txBody>
                  <a:tcPr/>
                </a:tc>
                <a:tc>
                  <a:txBody>
                    <a:bodyPr/>
                    <a:lstStyle/>
                    <a:p>
                      <a:r>
                        <a:rPr lang="en-IN" dirty="0"/>
                        <a:t>Analyser and database</a:t>
                      </a:r>
                    </a:p>
                  </a:txBody>
                  <a:tcPr/>
                </a:tc>
                <a:extLst>
                  <a:ext uri="{0D108BD9-81ED-4DB2-BD59-A6C34878D82A}">
                    <a16:rowId xmlns:a16="http://schemas.microsoft.com/office/drawing/2014/main" val="3763314464"/>
                  </a:ext>
                </a:extLst>
              </a:tr>
            </a:tbl>
          </a:graphicData>
        </a:graphic>
      </p:graphicFrame>
    </p:spTree>
    <p:extLst>
      <p:ext uri="{BB962C8B-B14F-4D97-AF65-F5344CB8AC3E}">
        <p14:creationId xmlns:p14="http://schemas.microsoft.com/office/powerpoint/2010/main" val="1808011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AF265-40EA-1363-1F43-D7181ECCF91E}"/>
              </a:ext>
            </a:extLst>
          </p:cNvPr>
          <p:cNvSpPr>
            <a:spLocks noGrp="1"/>
          </p:cNvSpPr>
          <p:nvPr>
            <p:ph type="title"/>
          </p:nvPr>
        </p:nvSpPr>
        <p:spPr/>
        <p:txBody>
          <a:bodyPr/>
          <a:lstStyle/>
          <a:p>
            <a:r>
              <a:rPr lang="en-US" dirty="0"/>
              <a:t>ABSTRACT:</a:t>
            </a:r>
            <a:endParaRPr lang="en-IN" dirty="0"/>
          </a:p>
        </p:txBody>
      </p:sp>
      <p:sp>
        <p:nvSpPr>
          <p:cNvPr id="3" name="Content Placeholder 2">
            <a:extLst>
              <a:ext uri="{FF2B5EF4-FFF2-40B4-BE49-F238E27FC236}">
                <a16:creationId xmlns:a16="http://schemas.microsoft.com/office/drawing/2014/main" id="{6C0CCA17-DC0A-0ECE-FA86-2CE1474EBA54}"/>
              </a:ext>
            </a:extLst>
          </p:cNvPr>
          <p:cNvSpPr>
            <a:spLocks noGrp="1"/>
          </p:cNvSpPr>
          <p:nvPr>
            <p:ph idx="1"/>
          </p:nvPr>
        </p:nvSpPr>
        <p:spPr>
          <a:xfrm>
            <a:off x="680321" y="2116183"/>
            <a:ext cx="9769965" cy="4641668"/>
          </a:xfrm>
        </p:spPr>
        <p:txBody>
          <a:bodyPr>
            <a:normAutofit fontScale="55000" lnSpcReduction="20000"/>
          </a:bodyPr>
          <a:lstStyle/>
          <a:p>
            <a:r>
              <a:rPr lang="en-US" dirty="0"/>
              <a:t>The Idea was triggered from “Farmers-</a:t>
            </a:r>
            <a:r>
              <a:rPr lang="en-US" dirty="0" err="1"/>
              <a:t>suicides”.The</a:t>
            </a:r>
            <a:r>
              <a:rPr lang="en-US" dirty="0"/>
              <a:t> reason for that is majorly because of Lack of financial Support.</a:t>
            </a:r>
          </a:p>
          <a:p>
            <a:r>
              <a:rPr lang="en-US" dirty="0"/>
              <a:t>So We want to Create a website for that and </a:t>
            </a:r>
            <a:r>
              <a:rPr lang="en-US" dirty="0" err="1"/>
              <a:t>i.e</a:t>
            </a:r>
            <a:r>
              <a:rPr lang="en-US" dirty="0"/>
              <a:t> Kisan </a:t>
            </a:r>
            <a:r>
              <a:rPr lang="en-US" dirty="0" err="1"/>
              <a:t>Yog</a:t>
            </a:r>
            <a:r>
              <a:rPr lang="en-US" dirty="0"/>
              <a:t>.</a:t>
            </a:r>
          </a:p>
          <a:p>
            <a:r>
              <a:rPr lang="en-US" dirty="0"/>
              <a:t>The project “KISAN </a:t>
            </a:r>
            <a:r>
              <a:rPr lang="en-US" dirty="0" err="1"/>
              <a:t>yog”is</a:t>
            </a:r>
            <a:r>
              <a:rPr lang="en-US" dirty="0"/>
              <a:t> a specialized web-based application that creates an interface for both farmers and </a:t>
            </a:r>
            <a:r>
              <a:rPr lang="en-GB" dirty="0"/>
              <a:t>Investors </a:t>
            </a:r>
            <a:r>
              <a:rPr lang="en-US" dirty="0"/>
              <a:t>.Interactive UI and the ability to manage various Portals makes the system very flexible and convenient.</a:t>
            </a:r>
          </a:p>
          <a:p>
            <a:r>
              <a:rPr lang="en-US" dirty="0"/>
              <a:t> The development tools used in this project are Html, CSS, JavaScript, </a:t>
            </a:r>
            <a:r>
              <a:rPr lang="en-US" dirty="0" err="1"/>
              <a:t>MySQL,Asp.net,node,express,mongodb</a:t>
            </a:r>
            <a:r>
              <a:rPr lang="en-US" dirty="0"/>
              <a:t>. </a:t>
            </a:r>
          </a:p>
          <a:p>
            <a:r>
              <a:rPr lang="en-US" dirty="0"/>
              <a:t>This application gives the Admin, the power to manage the entire system from a single online website the system allows the host to Manage all  features to the Farmers(accommodation, funds, customized services, and Investors). This helps the Investors  to opt on different farms  according to his comfort.</a:t>
            </a:r>
          </a:p>
          <a:p>
            <a:r>
              <a:rPr lang="en-US" dirty="0"/>
              <a:t>.FEATURES:</a:t>
            </a:r>
          </a:p>
          <a:p>
            <a:r>
              <a:rPr lang="en-US" dirty="0"/>
              <a:t>*Login and Dashboard for (</a:t>
            </a:r>
            <a:r>
              <a:rPr lang="en-US" dirty="0" err="1"/>
              <a:t>Farmers,Investors,Admin</a:t>
            </a:r>
            <a:r>
              <a:rPr lang="en-US" dirty="0"/>
              <a:t>).</a:t>
            </a:r>
          </a:p>
          <a:p>
            <a:r>
              <a:rPr lang="en-US" dirty="0"/>
              <a:t>*</a:t>
            </a:r>
            <a:r>
              <a:rPr lang="en-GB" dirty="0"/>
              <a:t>During loss of crop, insurance is given to farmers which is taken while profit (4%)</a:t>
            </a:r>
            <a:endParaRPr lang="en-US" dirty="0"/>
          </a:p>
          <a:p>
            <a:r>
              <a:rPr lang="en-US" dirty="0"/>
              <a:t>*Graphs.</a:t>
            </a:r>
          </a:p>
          <a:p>
            <a:r>
              <a:rPr lang="en-US" dirty="0"/>
              <a:t>*Translator.</a:t>
            </a:r>
            <a:r>
              <a:rPr lang="en-GB" dirty="0"/>
              <a:t> (Used for better understanding of farmers )</a:t>
            </a:r>
            <a:endParaRPr lang="en-US" dirty="0"/>
          </a:p>
          <a:p>
            <a:r>
              <a:rPr lang="en-US" dirty="0"/>
              <a:t>*Approving /Disapproving request by admin.</a:t>
            </a:r>
          </a:p>
          <a:p>
            <a:r>
              <a:rPr lang="en-IN" dirty="0"/>
              <a:t>*Manual </a:t>
            </a:r>
            <a:r>
              <a:rPr lang="en-GB" dirty="0"/>
              <a:t>Verifiaction by </a:t>
            </a:r>
            <a:r>
              <a:rPr lang="en-IN" dirty="0"/>
              <a:t>admins.</a:t>
            </a:r>
          </a:p>
          <a:p>
            <a:r>
              <a:rPr lang="en-IN" dirty="0"/>
              <a:t>It provides </a:t>
            </a:r>
            <a:r>
              <a:rPr lang="en-IN" dirty="0" err="1"/>
              <a:t>Machinary,Labour</a:t>
            </a:r>
            <a:r>
              <a:rPr lang="en-IN" dirty="0"/>
              <a:t> unit and also the prerequisites of farming.</a:t>
            </a:r>
          </a:p>
        </p:txBody>
      </p:sp>
    </p:spTree>
    <p:extLst>
      <p:ext uri="{BB962C8B-B14F-4D97-AF65-F5344CB8AC3E}">
        <p14:creationId xmlns:p14="http://schemas.microsoft.com/office/powerpoint/2010/main" val="3030186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C9E44-8ED8-CA8A-CD2A-385F9539497A}"/>
              </a:ext>
            </a:extLst>
          </p:cNvPr>
          <p:cNvSpPr>
            <a:spLocks noGrp="1"/>
          </p:cNvSpPr>
          <p:nvPr>
            <p:ph type="title"/>
          </p:nvPr>
        </p:nvSpPr>
        <p:spPr/>
        <p:txBody>
          <a:bodyPr/>
          <a:lstStyle/>
          <a:p>
            <a:r>
              <a:rPr lang="en-US" dirty="0"/>
              <a:t>Technology Stack and Use case :</a:t>
            </a:r>
            <a:endParaRPr lang="en-IN" dirty="0"/>
          </a:p>
        </p:txBody>
      </p:sp>
      <p:sp>
        <p:nvSpPr>
          <p:cNvPr id="3" name="Content Placeholder 2">
            <a:extLst>
              <a:ext uri="{FF2B5EF4-FFF2-40B4-BE49-F238E27FC236}">
                <a16:creationId xmlns:a16="http://schemas.microsoft.com/office/drawing/2014/main" id="{53B8C4FC-A648-35C4-156B-E7188654F815}"/>
              </a:ext>
            </a:extLst>
          </p:cNvPr>
          <p:cNvSpPr>
            <a:spLocks noGrp="1"/>
          </p:cNvSpPr>
          <p:nvPr>
            <p:ph sz="half" idx="1"/>
          </p:nvPr>
        </p:nvSpPr>
        <p:spPr>
          <a:xfrm>
            <a:off x="323269" y="2429691"/>
            <a:ext cx="2655062" cy="1907178"/>
          </a:xfrm>
        </p:spPr>
        <p:txBody>
          <a:bodyPr>
            <a:normAutofit/>
          </a:bodyPr>
          <a:lstStyle/>
          <a:p>
            <a:r>
              <a:rPr lang="en-US" dirty="0"/>
              <a:t>FRONT END:</a:t>
            </a:r>
          </a:p>
          <a:p>
            <a:r>
              <a:rPr lang="en-US" dirty="0"/>
              <a:t>HTML and CSS.</a:t>
            </a:r>
          </a:p>
          <a:p>
            <a:r>
              <a:rPr lang="en-US" dirty="0"/>
              <a:t>Java Script.</a:t>
            </a:r>
            <a:endParaRPr lang="en-IN" dirty="0"/>
          </a:p>
        </p:txBody>
      </p:sp>
      <p:sp>
        <p:nvSpPr>
          <p:cNvPr id="4" name="Content Placeholder 3">
            <a:extLst>
              <a:ext uri="{FF2B5EF4-FFF2-40B4-BE49-F238E27FC236}">
                <a16:creationId xmlns:a16="http://schemas.microsoft.com/office/drawing/2014/main" id="{942F0A42-E77D-A28D-B807-9D338602A80B}"/>
              </a:ext>
            </a:extLst>
          </p:cNvPr>
          <p:cNvSpPr>
            <a:spLocks noGrp="1"/>
          </p:cNvSpPr>
          <p:nvPr>
            <p:ph sz="half" idx="2"/>
          </p:nvPr>
        </p:nvSpPr>
        <p:spPr>
          <a:xfrm>
            <a:off x="323269" y="3779456"/>
            <a:ext cx="2356803" cy="1834533"/>
          </a:xfrm>
        </p:spPr>
        <p:txBody>
          <a:bodyPr>
            <a:normAutofit/>
          </a:bodyPr>
          <a:lstStyle/>
          <a:p>
            <a:r>
              <a:rPr lang="en-US" dirty="0"/>
              <a:t>BACK END: </a:t>
            </a:r>
          </a:p>
          <a:p>
            <a:r>
              <a:rPr lang="en-US" dirty="0" err="1"/>
              <a:t>Php</a:t>
            </a:r>
            <a:endParaRPr lang="en-US" dirty="0"/>
          </a:p>
          <a:p>
            <a:r>
              <a:rPr lang="en-US" dirty="0"/>
              <a:t>Express.js</a:t>
            </a:r>
          </a:p>
          <a:p>
            <a:endParaRPr lang="en-US" dirty="0"/>
          </a:p>
        </p:txBody>
      </p:sp>
      <p:sp>
        <p:nvSpPr>
          <p:cNvPr id="5" name="TextBox 4">
            <a:extLst>
              <a:ext uri="{FF2B5EF4-FFF2-40B4-BE49-F238E27FC236}">
                <a16:creationId xmlns:a16="http://schemas.microsoft.com/office/drawing/2014/main" id="{B23BFE8D-A3EA-52D8-986F-F8AFCA1ED5D8}"/>
              </a:ext>
            </a:extLst>
          </p:cNvPr>
          <p:cNvSpPr txBox="1"/>
          <p:nvPr/>
        </p:nvSpPr>
        <p:spPr>
          <a:xfrm>
            <a:off x="323269" y="5290346"/>
            <a:ext cx="2093844" cy="923330"/>
          </a:xfrm>
          <a:prstGeom prst="rect">
            <a:avLst/>
          </a:prstGeom>
          <a:noFill/>
        </p:spPr>
        <p:txBody>
          <a:bodyPr wrap="square" rtlCol="0">
            <a:spAutoFit/>
          </a:bodyPr>
          <a:lstStyle/>
          <a:p>
            <a:pPr marL="285750" indent="-285750">
              <a:buFont typeface="Arial" panose="020B0604020202020204" pitchFamily="34" charset="0"/>
              <a:buChar char="•"/>
            </a:pPr>
            <a:r>
              <a:rPr lang="en-US" dirty="0"/>
              <a:t>DATA BASE:</a:t>
            </a:r>
          </a:p>
          <a:p>
            <a:pPr marL="285750" indent="-285750">
              <a:buFont typeface="Arial" panose="020B0604020202020204" pitchFamily="34" charset="0"/>
              <a:buChar char="•"/>
            </a:pPr>
            <a:r>
              <a:rPr lang="en-US" dirty="0"/>
              <a:t>My </a:t>
            </a:r>
            <a:r>
              <a:rPr lang="en-US" dirty="0" err="1"/>
              <a:t>sql</a:t>
            </a:r>
            <a:endParaRPr lang="en-US" dirty="0"/>
          </a:p>
          <a:p>
            <a:pPr marL="285750" indent="-285750">
              <a:buFont typeface="Arial" panose="020B0604020202020204" pitchFamily="34" charset="0"/>
              <a:buChar char="•"/>
            </a:pPr>
            <a:r>
              <a:rPr lang="en-US" dirty="0" err="1"/>
              <a:t>MongoDb</a:t>
            </a:r>
            <a:endParaRPr lang="en-US" dirty="0"/>
          </a:p>
        </p:txBody>
      </p:sp>
      <p:pic>
        <p:nvPicPr>
          <p:cNvPr id="10" name="Picture 9">
            <a:extLst>
              <a:ext uri="{FF2B5EF4-FFF2-40B4-BE49-F238E27FC236}">
                <a16:creationId xmlns:a16="http://schemas.microsoft.com/office/drawing/2014/main" id="{B69D476E-CC43-B1AA-8D33-5EA44F0FE707}"/>
              </a:ext>
            </a:extLst>
          </p:cNvPr>
          <p:cNvPicPr>
            <a:picLocks noChangeAspect="1"/>
          </p:cNvPicPr>
          <p:nvPr/>
        </p:nvPicPr>
        <p:blipFill>
          <a:blip r:embed="rId2"/>
          <a:stretch>
            <a:fillRect/>
          </a:stretch>
        </p:blipFill>
        <p:spPr>
          <a:xfrm>
            <a:off x="3167780" y="2544393"/>
            <a:ext cx="7265089" cy="4074121"/>
          </a:xfrm>
          <a:prstGeom prst="rect">
            <a:avLst/>
          </a:prstGeom>
        </p:spPr>
      </p:pic>
    </p:spTree>
    <p:extLst>
      <p:ext uri="{BB962C8B-B14F-4D97-AF65-F5344CB8AC3E}">
        <p14:creationId xmlns:p14="http://schemas.microsoft.com/office/powerpoint/2010/main" val="3033498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5D0B2-3E18-ED56-1A04-9690D087EF5C}"/>
              </a:ext>
            </a:extLst>
          </p:cNvPr>
          <p:cNvSpPr>
            <a:spLocks noGrp="1"/>
          </p:cNvSpPr>
          <p:nvPr>
            <p:ph type="title"/>
          </p:nvPr>
        </p:nvSpPr>
        <p:spPr/>
        <p:txBody>
          <a:bodyPr/>
          <a:lstStyle/>
          <a:p>
            <a:r>
              <a:rPr lang="en-US" dirty="0"/>
              <a:t>Problem Statement</a:t>
            </a:r>
            <a:endParaRPr lang="en-IN" dirty="0"/>
          </a:p>
        </p:txBody>
      </p:sp>
      <p:sp>
        <p:nvSpPr>
          <p:cNvPr id="3" name="Text Placeholder 2">
            <a:extLst>
              <a:ext uri="{FF2B5EF4-FFF2-40B4-BE49-F238E27FC236}">
                <a16:creationId xmlns:a16="http://schemas.microsoft.com/office/drawing/2014/main" id="{502C3322-A1EF-F410-6859-DFC68F00C880}"/>
              </a:ext>
            </a:extLst>
          </p:cNvPr>
          <p:cNvSpPr>
            <a:spLocks noGrp="1"/>
          </p:cNvSpPr>
          <p:nvPr>
            <p:ph type="body" idx="1"/>
          </p:nvPr>
        </p:nvSpPr>
        <p:spPr>
          <a:xfrm>
            <a:off x="680319" y="1703237"/>
            <a:ext cx="4472327" cy="693135"/>
          </a:xfrm>
        </p:spPr>
        <p:txBody>
          <a:bodyPr/>
          <a:lstStyle/>
          <a:p>
            <a:r>
              <a:rPr lang="en-US" dirty="0"/>
              <a:t>Problem Statement:</a:t>
            </a:r>
            <a:endParaRPr lang="en-IN" dirty="0"/>
          </a:p>
        </p:txBody>
      </p:sp>
      <p:sp>
        <p:nvSpPr>
          <p:cNvPr id="4" name="Content Placeholder 3">
            <a:extLst>
              <a:ext uri="{FF2B5EF4-FFF2-40B4-BE49-F238E27FC236}">
                <a16:creationId xmlns:a16="http://schemas.microsoft.com/office/drawing/2014/main" id="{A9D76E5C-8BC5-37CC-3A9D-39F60EE9C997}"/>
              </a:ext>
            </a:extLst>
          </p:cNvPr>
          <p:cNvSpPr>
            <a:spLocks noGrp="1"/>
          </p:cNvSpPr>
          <p:nvPr>
            <p:ph sz="half" idx="2"/>
          </p:nvPr>
        </p:nvSpPr>
        <p:spPr>
          <a:xfrm>
            <a:off x="680322" y="2631057"/>
            <a:ext cx="4698355" cy="4451230"/>
          </a:xfrm>
        </p:spPr>
        <p:txBody>
          <a:bodyPr>
            <a:normAutofit fontScale="92500" lnSpcReduction="20000"/>
          </a:bodyPr>
          <a:lstStyle/>
          <a:p>
            <a:r>
              <a:rPr lang="en-US" dirty="0"/>
              <a:t>• The farmers engage in farming and living in villages do not have affordable technology and proper value of their products due to proper reach to the market. Similarly those who have migrated from the villages but yet they have their parental land in village do not have any setup to manage their land and get due reward of that.</a:t>
            </a:r>
          </a:p>
          <a:p>
            <a:r>
              <a:rPr lang="en-US" dirty="0"/>
              <a:t>• Key Outcomes </a:t>
            </a:r>
            <a:r>
              <a:rPr lang="en-US" dirty="0" err="1"/>
              <a:t>ExpectedFor</a:t>
            </a:r>
            <a:r>
              <a:rPr lang="en-US" dirty="0"/>
              <a:t> the first category, a tech-based platform which can provide basic machinery, tools; services </a:t>
            </a:r>
            <a:r>
              <a:rPr lang="en-US" dirty="0" err="1"/>
              <a:t>etc</a:t>
            </a:r>
            <a:r>
              <a:rPr lang="en-US" dirty="0"/>
              <a:t> at affordable rates need to be </a:t>
            </a:r>
            <a:r>
              <a:rPr lang="en-US" dirty="0" err="1"/>
              <a:t>developed.For</a:t>
            </a:r>
            <a:r>
              <a:rPr lang="en-US" dirty="0"/>
              <a:t> second category, agriculture management platform is needed to be developed which can have customized solution to non-resident persons to manage their lands.</a:t>
            </a:r>
            <a:endParaRPr lang="en-IN" dirty="0"/>
          </a:p>
        </p:txBody>
      </p:sp>
      <p:sp>
        <p:nvSpPr>
          <p:cNvPr id="5" name="Text Placeholder 4">
            <a:extLst>
              <a:ext uri="{FF2B5EF4-FFF2-40B4-BE49-F238E27FC236}">
                <a16:creationId xmlns:a16="http://schemas.microsoft.com/office/drawing/2014/main" id="{9EE0ADF3-CFD9-F773-9AC8-DF6940C97F8A}"/>
              </a:ext>
            </a:extLst>
          </p:cNvPr>
          <p:cNvSpPr>
            <a:spLocks noGrp="1"/>
          </p:cNvSpPr>
          <p:nvPr>
            <p:ph type="body" sz="quarter" idx="3"/>
          </p:nvPr>
        </p:nvSpPr>
        <p:spPr>
          <a:xfrm>
            <a:off x="5820154" y="1703237"/>
            <a:ext cx="4474028" cy="692076"/>
          </a:xfrm>
        </p:spPr>
        <p:txBody>
          <a:bodyPr/>
          <a:lstStyle/>
          <a:p>
            <a:r>
              <a:rPr lang="en-US" dirty="0"/>
              <a:t>Solution:</a:t>
            </a:r>
            <a:endParaRPr lang="en-IN" dirty="0"/>
          </a:p>
        </p:txBody>
      </p:sp>
      <p:sp>
        <p:nvSpPr>
          <p:cNvPr id="6" name="Content Placeholder 5">
            <a:extLst>
              <a:ext uri="{FF2B5EF4-FFF2-40B4-BE49-F238E27FC236}">
                <a16:creationId xmlns:a16="http://schemas.microsoft.com/office/drawing/2014/main" id="{4D0F47DA-8D55-695B-F0D9-F29C62803CDB}"/>
              </a:ext>
            </a:extLst>
          </p:cNvPr>
          <p:cNvSpPr>
            <a:spLocks noGrp="1"/>
          </p:cNvSpPr>
          <p:nvPr>
            <p:ph sz="quarter" idx="4"/>
          </p:nvPr>
        </p:nvSpPr>
        <p:spPr>
          <a:xfrm>
            <a:off x="5594123" y="2631056"/>
            <a:ext cx="4700059" cy="3305131"/>
          </a:xfrm>
        </p:spPr>
        <p:txBody>
          <a:bodyPr>
            <a:normAutofit fontScale="92500" lnSpcReduction="20000"/>
          </a:bodyPr>
          <a:lstStyle/>
          <a:p>
            <a:r>
              <a:rPr lang="en-US" dirty="0"/>
              <a:t>A website which provides new investing asset in Indian markets for agriculture.-Different    investors can invest on different registered farmer's lands. So, both investors and farmers can earn profits.-The farmers will priorly register in our website and can post details of cultivation .-Different investors can invest based upon their interest    on particular cultivation. Accordingly.</a:t>
            </a:r>
          </a:p>
          <a:p>
            <a:r>
              <a:rPr lang="en-US" dirty="0"/>
              <a:t>For non resident person lands will be guided to farmers near them through the admins reach.</a:t>
            </a:r>
            <a:endParaRPr lang="en-IN" dirty="0"/>
          </a:p>
        </p:txBody>
      </p:sp>
    </p:spTree>
    <p:extLst>
      <p:ext uri="{BB962C8B-B14F-4D97-AF65-F5344CB8AC3E}">
        <p14:creationId xmlns:p14="http://schemas.microsoft.com/office/powerpoint/2010/main" val="273650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A3AA3-A7F9-BEFE-BC9E-3D3F30B1FEFB}"/>
              </a:ext>
            </a:extLst>
          </p:cNvPr>
          <p:cNvSpPr>
            <a:spLocks noGrp="1"/>
          </p:cNvSpPr>
          <p:nvPr>
            <p:ph type="title"/>
          </p:nvPr>
        </p:nvSpPr>
        <p:spPr/>
        <p:txBody>
          <a:bodyPr/>
          <a:lstStyle/>
          <a:p>
            <a:r>
              <a:rPr lang="en-US" dirty="0"/>
              <a:t>OUTPUTS:</a:t>
            </a:r>
            <a:endParaRPr lang="en-IN" dirty="0"/>
          </a:p>
        </p:txBody>
      </p:sp>
      <p:sp>
        <p:nvSpPr>
          <p:cNvPr id="4" name="Text Placeholder 3">
            <a:extLst>
              <a:ext uri="{FF2B5EF4-FFF2-40B4-BE49-F238E27FC236}">
                <a16:creationId xmlns:a16="http://schemas.microsoft.com/office/drawing/2014/main" id="{4476B837-9CF6-DEF1-424F-1C86C6070A7A}"/>
              </a:ext>
            </a:extLst>
          </p:cNvPr>
          <p:cNvSpPr>
            <a:spLocks noGrp="1"/>
          </p:cNvSpPr>
          <p:nvPr>
            <p:ph type="body" sz="half" idx="2"/>
          </p:nvPr>
        </p:nvSpPr>
        <p:spPr>
          <a:xfrm>
            <a:off x="-86031" y="2075833"/>
            <a:ext cx="3876256" cy="1259767"/>
          </a:xfrm>
        </p:spPr>
        <p:txBody>
          <a:bodyPr>
            <a:normAutofit/>
          </a:bodyPr>
          <a:lstStyle/>
          <a:p>
            <a:r>
              <a:rPr lang="en-US" sz="5400" dirty="0"/>
              <a:t>HOME PAGE</a:t>
            </a:r>
            <a:endParaRPr lang="en-IN" sz="5400" dirty="0"/>
          </a:p>
        </p:txBody>
      </p:sp>
      <p:pic>
        <p:nvPicPr>
          <p:cNvPr id="19" name="Picture 18">
            <a:extLst>
              <a:ext uri="{FF2B5EF4-FFF2-40B4-BE49-F238E27FC236}">
                <a16:creationId xmlns:a16="http://schemas.microsoft.com/office/drawing/2014/main" id="{59BDA8FC-CC3E-520D-8AFA-BE5A8947FB01}"/>
              </a:ext>
            </a:extLst>
          </p:cNvPr>
          <p:cNvPicPr>
            <a:picLocks noChangeAspect="1"/>
          </p:cNvPicPr>
          <p:nvPr/>
        </p:nvPicPr>
        <p:blipFill>
          <a:blip r:embed="rId2"/>
          <a:stretch>
            <a:fillRect/>
          </a:stretch>
        </p:blipFill>
        <p:spPr>
          <a:xfrm>
            <a:off x="3602790" y="2125807"/>
            <a:ext cx="3545457" cy="2369784"/>
          </a:xfrm>
          <a:prstGeom prst="rect">
            <a:avLst/>
          </a:prstGeom>
        </p:spPr>
      </p:pic>
      <p:pic>
        <p:nvPicPr>
          <p:cNvPr id="21" name="Picture 20">
            <a:extLst>
              <a:ext uri="{FF2B5EF4-FFF2-40B4-BE49-F238E27FC236}">
                <a16:creationId xmlns:a16="http://schemas.microsoft.com/office/drawing/2014/main" id="{EFC5952F-80FC-EECB-4115-C1C15507ACF6}"/>
              </a:ext>
            </a:extLst>
          </p:cNvPr>
          <p:cNvPicPr>
            <a:picLocks noChangeAspect="1"/>
          </p:cNvPicPr>
          <p:nvPr/>
        </p:nvPicPr>
        <p:blipFill>
          <a:blip r:embed="rId3"/>
          <a:stretch>
            <a:fillRect/>
          </a:stretch>
        </p:blipFill>
        <p:spPr>
          <a:xfrm>
            <a:off x="8105956" y="2125807"/>
            <a:ext cx="3295290" cy="2211494"/>
          </a:xfrm>
          <a:prstGeom prst="rect">
            <a:avLst/>
          </a:prstGeom>
        </p:spPr>
      </p:pic>
      <p:pic>
        <p:nvPicPr>
          <p:cNvPr id="23" name="Picture 22">
            <a:extLst>
              <a:ext uri="{FF2B5EF4-FFF2-40B4-BE49-F238E27FC236}">
                <a16:creationId xmlns:a16="http://schemas.microsoft.com/office/drawing/2014/main" id="{67D769C1-2057-107A-6333-62459BBF02F4}"/>
              </a:ext>
            </a:extLst>
          </p:cNvPr>
          <p:cNvPicPr>
            <a:picLocks noChangeAspect="1"/>
          </p:cNvPicPr>
          <p:nvPr/>
        </p:nvPicPr>
        <p:blipFill>
          <a:blip r:embed="rId4"/>
          <a:stretch>
            <a:fillRect/>
          </a:stretch>
        </p:blipFill>
        <p:spPr>
          <a:xfrm>
            <a:off x="8105956" y="4528996"/>
            <a:ext cx="3295290" cy="2329004"/>
          </a:xfrm>
          <a:prstGeom prst="rect">
            <a:avLst/>
          </a:prstGeom>
        </p:spPr>
      </p:pic>
      <p:pic>
        <p:nvPicPr>
          <p:cNvPr id="25" name="Picture 24">
            <a:extLst>
              <a:ext uri="{FF2B5EF4-FFF2-40B4-BE49-F238E27FC236}">
                <a16:creationId xmlns:a16="http://schemas.microsoft.com/office/drawing/2014/main" id="{6DB02C0A-F8A2-73C5-11F6-53BE5DB8905D}"/>
              </a:ext>
            </a:extLst>
          </p:cNvPr>
          <p:cNvPicPr>
            <a:picLocks noChangeAspect="1"/>
          </p:cNvPicPr>
          <p:nvPr/>
        </p:nvPicPr>
        <p:blipFill>
          <a:blip r:embed="rId5"/>
          <a:stretch>
            <a:fillRect/>
          </a:stretch>
        </p:blipFill>
        <p:spPr>
          <a:xfrm>
            <a:off x="3602790" y="4663449"/>
            <a:ext cx="3545457" cy="2211494"/>
          </a:xfrm>
          <a:prstGeom prst="rect">
            <a:avLst/>
          </a:prstGeom>
        </p:spPr>
      </p:pic>
    </p:spTree>
    <p:extLst>
      <p:ext uri="{BB962C8B-B14F-4D97-AF65-F5344CB8AC3E}">
        <p14:creationId xmlns:p14="http://schemas.microsoft.com/office/powerpoint/2010/main" val="1468721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5C67C-9F38-FADE-7F45-0A4A960D13B6}"/>
              </a:ext>
            </a:extLst>
          </p:cNvPr>
          <p:cNvSpPr>
            <a:spLocks noGrp="1"/>
          </p:cNvSpPr>
          <p:nvPr>
            <p:ph type="title"/>
          </p:nvPr>
        </p:nvSpPr>
        <p:spPr/>
        <p:txBody>
          <a:bodyPr/>
          <a:lstStyle/>
          <a:p>
            <a:r>
              <a:rPr lang="en-US" dirty="0"/>
              <a:t>OUTPUT:</a:t>
            </a:r>
            <a:endParaRPr lang="en-IN" dirty="0"/>
          </a:p>
        </p:txBody>
      </p:sp>
      <p:sp>
        <p:nvSpPr>
          <p:cNvPr id="3" name="Text Placeholder 2">
            <a:extLst>
              <a:ext uri="{FF2B5EF4-FFF2-40B4-BE49-F238E27FC236}">
                <a16:creationId xmlns:a16="http://schemas.microsoft.com/office/drawing/2014/main" id="{68F11D72-36F2-9B89-B36E-4273114741C9}"/>
              </a:ext>
            </a:extLst>
          </p:cNvPr>
          <p:cNvSpPr>
            <a:spLocks noGrp="1"/>
          </p:cNvSpPr>
          <p:nvPr>
            <p:ph type="body" idx="1"/>
          </p:nvPr>
        </p:nvSpPr>
        <p:spPr>
          <a:xfrm>
            <a:off x="1121796" y="2336873"/>
            <a:ext cx="4472327" cy="693135"/>
          </a:xfrm>
        </p:spPr>
        <p:txBody>
          <a:bodyPr/>
          <a:lstStyle/>
          <a:p>
            <a:r>
              <a:rPr lang="en-IN" dirty="0"/>
              <a:t>Login and </a:t>
            </a:r>
            <a:r>
              <a:rPr lang="en-IN" dirty="0" err="1"/>
              <a:t>regestration</a:t>
            </a:r>
            <a:endParaRPr lang="en-IN" dirty="0"/>
          </a:p>
        </p:txBody>
      </p:sp>
      <p:sp>
        <p:nvSpPr>
          <p:cNvPr id="5" name="Text Placeholder 4">
            <a:extLst>
              <a:ext uri="{FF2B5EF4-FFF2-40B4-BE49-F238E27FC236}">
                <a16:creationId xmlns:a16="http://schemas.microsoft.com/office/drawing/2014/main" id="{1CE33181-D824-C900-448E-626018ECE058}"/>
              </a:ext>
            </a:extLst>
          </p:cNvPr>
          <p:cNvSpPr>
            <a:spLocks noGrp="1"/>
          </p:cNvSpPr>
          <p:nvPr>
            <p:ph type="body" sz="quarter" idx="3"/>
          </p:nvPr>
        </p:nvSpPr>
        <p:spPr/>
        <p:txBody>
          <a:bodyPr/>
          <a:lstStyle/>
          <a:p>
            <a:r>
              <a:rPr lang="en-US" dirty="0"/>
              <a:t>INVESTOR:B-E</a:t>
            </a:r>
            <a:endParaRPr lang="en-IN" dirty="0"/>
          </a:p>
        </p:txBody>
      </p:sp>
      <p:pic>
        <p:nvPicPr>
          <p:cNvPr id="13" name="Content Placeholder 12">
            <a:extLst>
              <a:ext uri="{FF2B5EF4-FFF2-40B4-BE49-F238E27FC236}">
                <a16:creationId xmlns:a16="http://schemas.microsoft.com/office/drawing/2014/main" id="{00991FC5-4495-D2D5-8041-F98281E4EDA8}"/>
              </a:ext>
            </a:extLst>
          </p:cNvPr>
          <p:cNvPicPr>
            <a:picLocks noGrp="1" noChangeAspect="1"/>
          </p:cNvPicPr>
          <p:nvPr>
            <p:ph sz="half" idx="2"/>
          </p:nvPr>
        </p:nvPicPr>
        <p:blipFill>
          <a:blip r:embed="rId2"/>
          <a:stretch>
            <a:fillRect/>
          </a:stretch>
        </p:blipFill>
        <p:spPr>
          <a:xfrm>
            <a:off x="6096000" y="3285165"/>
            <a:ext cx="5189650" cy="2731640"/>
          </a:xfrm>
        </p:spPr>
      </p:pic>
      <p:pic>
        <p:nvPicPr>
          <p:cNvPr id="18" name="Content Placeholder 17">
            <a:extLst>
              <a:ext uri="{FF2B5EF4-FFF2-40B4-BE49-F238E27FC236}">
                <a16:creationId xmlns:a16="http://schemas.microsoft.com/office/drawing/2014/main" id="{6D670530-7366-03C2-EB92-0459008A8349}"/>
              </a:ext>
            </a:extLst>
          </p:cNvPr>
          <p:cNvPicPr>
            <a:picLocks noGrp="1" noChangeAspect="1"/>
          </p:cNvPicPr>
          <p:nvPr>
            <p:ph sz="quarter" idx="4"/>
          </p:nvPr>
        </p:nvPicPr>
        <p:blipFill>
          <a:blip r:embed="rId3"/>
          <a:stretch>
            <a:fillRect/>
          </a:stretch>
        </p:blipFill>
        <p:spPr>
          <a:xfrm>
            <a:off x="680319" y="3285165"/>
            <a:ext cx="4648200" cy="2905125"/>
          </a:xfrm>
        </p:spPr>
      </p:pic>
    </p:spTree>
    <p:extLst>
      <p:ext uri="{BB962C8B-B14F-4D97-AF65-F5344CB8AC3E}">
        <p14:creationId xmlns:p14="http://schemas.microsoft.com/office/powerpoint/2010/main" val="2816507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8F0DE-72AE-537D-E2C9-3517265F8AFF}"/>
              </a:ext>
            </a:extLst>
          </p:cNvPr>
          <p:cNvSpPr>
            <a:spLocks noGrp="1"/>
          </p:cNvSpPr>
          <p:nvPr>
            <p:ph type="title"/>
          </p:nvPr>
        </p:nvSpPr>
        <p:spPr/>
        <p:txBody>
          <a:bodyPr/>
          <a:lstStyle/>
          <a:p>
            <a:r>
              <a:rPr lang="en-IN" dirty="0"/>
              <a:t>OUTPUT:</a:t>
            </a:r>
          </a:p>
        </p:txBody>
      </p:sp>
      <p:sp>
        <p:nvSpPr>
          <p:cNvPr id="3" name="Text Placeholder 2">
            <a:extLst>
              <a:ext uri="{FF2B5EF4-FFF2-40B4-BE49-F238E27FC236}">
                <a16:creationId xmlns:a16="http://schemas.microsoft.com/office/drawing/2014/main" id="{8E25F761-EE1F-6348-449D-73E408869854}"/>
              </a:ext>
            </a:extLst>
          </p:cNvPr>
          <p:cNvSpPr>
            <a:spLocks noGrp="1"/>
          </p:cNvSpPr>
          <p:nvPr>
            <p:ph type="body" idx="1"/>
          </p:nvPr>
        </p:nvSpPr>
        <p:spPr/>
        <p:txBody>
          <a:bodyPr/>
          <a:lstStyle/>
          <a:p>
            <a:r>
              <a:rPr lang="en-IN" dirty="0"/>
              <a:t>INESTOR DASHBOARD:</a:t>
            </a:r>
          </a:p>
        </p:txBody>
      </p:sp>
      <p:sp>
        <p:nvSpPr>
          <p:cNvPr id="5" name="Text Placeholder 4">
            <a:extLst>
              <a:ext uri="{FF2B5EF4-FFF2-40B4-BE49-F238E27FC236}">
                <a16:creationId xmlns:a16="http://schemas.microsoft.com/office/drawing/2014/main" id="{23C39E08-115F-7666-FF34-1B1BE90509FF}"/>
              </a:ext>
            </a:extLst>
          </p:cNvPr>
          <p:cNvSpPr>
            <a:spLocks noGrp="1"/>
          </p:cNvSpPr>
          <p:nvPr>
            <p:ph type="body" sz="quarter" idx="3"/>
          </p:nvPr>
        </p:nvSpPr>
        <p:spPr>
          <a:xfrm>
            <a:off x="4653206" y="2349616"/>
            <a:ext cx="4474028" cy="692076"/>
          </a:xfrm>
        </p:spPr>
        <p:txBody>
          <a:bodyPr/>
          <a:lstStyle/>
          <a:p>
            <a:r>
              <a:rPr lang="en-IN" dirty="0"/>
              <a:t>FARMER DASHBOARD:</a:t>
            </a:r>
          </a:p>
        </p:txBody>
      </p:sp>
      <p:pic>
        <p:nvPicPr>
          <p:cNvPr id="12" name="Content Placeholder 11">
            <a:extLst>
              <a:ext uri="{FF2B5EF4-FFF2-40B4-BE49-F238E27FC236}">
                <a16:creationId xmlns:a16="http://schemas.microsoft.com/office/drawing/2014/main" id="{4309B57F-E5A1-4080-3BD0-E81FFD67E75E}"/>
              </a:ext>
            </a:extLst>
          </p:cNvPr>
          <p:cNvPicPr>
            <a:picLocks noGrp="1" noChangeAspect="1"/>
          </p:cNvPicPr>
          <p:nvPr>
            <p:ph sz="half" idx="2"/>
          </p:nvPr>
        </p:nvPicPr>
        <p:blipFill>
          <a:blip r:embed="rId2"/>
          <a:stretch>
            <a:fillRect/>
          </a:stretch>
        </p:blipFill>
        <p:spPr>
          <a:xfrm>
            <a:off x="681038" y="3161953"/>
            <a:ext cx="3603579" cy="2642294"/>
          </a:xfrm>
        </p:spPr>
      </p:pic>
      <p:pic>
        <p:nvPicPr>
          <p:cNvPr id="26" name="Content Placeholder 25">
            <a:extLst>
              <a:ext uri="{FF2B5EF4-FFF2-40B4-BE49-F238E27FC236}">
                <a16:creationId xmlns:a16="http://schemas.microsoft.com/office/drawing/2014/main" id="{3C5AE3CD-B7FC-3B7E-648D-19F0C3B362E4}"/>
              </a:ext>
            </a:extLst>
          </p:cNvPr>
          <p:cNvPicPr>
            <a:picLocks noGrp="1" noChangeAspect="1"/>
          </p:cNvPicPr>
          <p:nvPr>
            <p:ph sz="quarter" idx="4"/>
          </p:nvPr>
        </p:nvPicPr>
        <p:blipFill>
          <a:blip r:embed="rId3"/>
          <a:stretch>
            <a:fillRect/>
          </a:stretch>
        </p:blipFill>
        <p:spPr>
          <a:xfrm>
            <a:off x="4740910" y="3160167"/>
            <a:ext cx="3603579" cy="2644080"/>
          </a:xfrm>
        </p:spPr>
      </p:pic>
    </p:spTree>
    <p:extLst>
      <p:ext uri="{BB962C8B-B14F-4D97-AF65-F5344CB8AC3E}">
        <p14:creationId xmlns:p14="http://schemas.microsoft.com/office/powerpoint/2010/main" val="3926637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01226-7BCA-6696-3622-4B8214BD4388}"/>
              </a:ext>
            </a:extLst>
          </p:cNvPr>
          <p:cNvSpPr>
            <a:spLocks noGrp="1"/>
          </p:cNvSpPr>
          <p:nvPr>
            <p:ph type="title"/>
          </p:nvPr>
        </p:nvSpPr>
        <p:spPr>
          <a:xfrm>
            <a:off x="680322" y="2869895"/>
            <a:ext cx="8028249" cy="1090788"/>
          </a:xfrm>
        </p:spPr>
        <p:txBody>
          <a:bodyPr/>
          <a:lstStyle/>
          <a:p>
            <a:r>
              <a:rPr lang="en-IN" dirty="0"/>
              <a:t>THANK YOU                .</a:t>
            </a:r>
          </a:p>
        </p:txBody>
      </p:sp>
      <p:sp>
        <p:nvSpPr>
          <p:cNvPr id="3" name="Text Placeholder 2">
            <a:extLst>
              <a:ext uri="{FF2B5EF4-FFF2-40B4-BE49-F238E27FC236}">
                <a16:creationId xmlns:a16="http://schemas.microsoft.com/office/drawing/2014/main" id="{6E5D30FD-A7D7-DAD1-620C-0F80C1541889}"/>
              </a:ext>
            </a:extLst>
          </p:cNvPr>
          <p:cNvSpPr>
            <a:spLocks noGrp="1"/>
          </p:cNvSpPr>
          <p:nvPr>
            <p:ph type="body" idx="1"/>
          </p:nvPr>
        </p:nvSpPr>
        <p:spPr/>
        <p:txBody>
          <a:bodyPr/>
          <a:lstStyle/>
          <a:p>
            <a:r>
              <a:rPr lang="en-IN" dirty="0"/>
              <a:t>Second Choice</a:t>
            </a:r>
          </a:p>
        </p:txBody>
      </p:sp>
    </p:spTree>
    <p:extLst>
      <p:ext uri="{BB962C8B-B14F-4D97-AF65-F5344CB8AC3E}">
        <p14:creationId xmlns:p14="http://schemas.microsoft.com/office/powerpoint/2010/main" val="848842595"/>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6A9C41"/>
      </a:dk2>
      <a:lt2>
        <a:srgbClr val="E7E6E6"/>
      </a:lt2>
      <a:accent1>
        <a:srgbClr val="A7D535"/>
      </a:accent1>
      <a:accent2>
        <a:srgbClr val="EACA4F"/>
      </a:accent2>
      <a:accent3>
        <a:srgbClr val="FD9850"/>
      </a:accent3>
      <a:accent4>
        <a:srgbClr val="F46442"/>
      </a:accent4>
      <a:accent5>
        <a:srgbClr val="54D289"/>
      </a:accent5>
      <a:accent6>
        <a:srgbClr val="6AD8CB"/>
      </a:accent6>
      <a:hlink>
        <a:srgbClr val="CAFB50"/>
      </a:hlink>
      <a:folHlink>
        <a:srgbClr val="DEFF8B"/>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38000"/>
              </a:schemeClr>
            </a:gs>
            <a:gs pos="50000">
              <a:schemeClr val="phClr">
                <a:shade val="100000"/>
                <a:hueMod val="100000"/>
                <a:satMod val="110000"/>
                <a:lumMod val="130000"/>
              </a:schemeClr>
            </a:gs>
            <a:gs pos="100000">
              <a:schemeClr val="phClr">
                <a:shade val="78000"/>
                <a:hueMod val="106000"/>
                <a:satMod val="120000"/>
                <a:lumMod val="7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B587E4A9-1405-4B4F-8BC3-512EE08D2EBF}"/>
    </a:ext>
  </a:extLst>
</a:theme>
</file>

<file path=docProps/app.xml><?xml version="1.0" encoding="utf-8"?>
<Properties xmlns="http://schemas.openxmlformats.org/officeDocument/2006/extended-properties" xmlns:vt="http://schemas.openxmlformats.org/officeDocument/2006/docPropsVTypes">
  <Template>TM04033917[[fn=Berlin]]</Template>
  <TotalTime>171</TotalTime>
  <Words>542</Words>
  <Application>Microsoft Office PowerPoint</Application>
  <PresentationFormat>Widescreen</PresentationFormat>
  <Paragraphs>63</Paragraphs>
  <Slides>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Trebuchet MS</vt:lpstr>
      <vt:lpstr>Berlin</vt:lpstr>
      <vt:lpstr>Second Choice     </vt:lpstr>
      <vt:lpstr>Title    :KisanYog Team   :Second Choice College:Vignan’s Institute Of Information Technology</vt:lpstr>
      <vt:lpstr>ABSTRACT:</vt:lpstr>
      <vt:lpstr>Technology Stack and Use case :</vt:lpstr>
      <vt:lpstr>Problem Statement</vt:lpstr>
      <vt:lpstr>OUTPUTS:</vt:lpstr>
      <vt:lpstr>OUTPUT:</vt:lpstr>
      <vt:lpstr>OUTPUT:</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AGRO-INVESTO</dc:title>
  <dc:creator>20l31a0568@gmail.com</dc:creator>
  <cp:lastModifiedBy>yogendra guthikonda</cp:lastModifiedBy>
  <cp:revision>5</cp:revision>
  <dcterms:created xsi:type="dcterms:W3CDTF">2022-09-15T07:05:30Z</dcterms:created>
  <dcterms:modified xsi:type="dcterms:W3CDTF">2023-03-21T03:14:45Z</dcterms:modified>
</cp:coreProperties>
</file>